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6" r:id="rId4"/>
    <p:sldId id="312" r:id="rId5"/>
    <p:sldId id="311" r:id="rId6"/>
    <p:sldId id="309" r:id="rId7"/>
    <p:sldId id="292" r:id="rId8"/>
    <p:sldId id="294" r:id="rId9"/>
    <p:sldId id="295" r:id="rId10"/>
    <p:sldId id="296" r:id="rId11"/>
    <p:sldId id="297" r:id="rId12"/>
    <p:sldId id="310" r:id="rId13"/>
    <p:sldId id="298" r:id="rId14"/>
    <p:sldId id="299" r:id="rId15"/>
    <p:sldId id="25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FFFFEB"/>
    <a:srgbClr val="800000"/>
    <a:srgbClr val="000066"/>
    <a:srgbClr val="FF0000"/>
    <a:srgbClr val="E7FFFF"/>
    <a:srgbClr val="B4E5A2"/>
    <a:srgbClr val="FFFF66"/>
    <a:srgbClr val="A6CAEC"/>
    <a:srgbClr val="F2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7037"/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5703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F9-4C0D-9D8B-7057324A372D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5703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F9-4C0D-9D8B-7057324A372D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703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F9-4C0D-9D8B-7057324A3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703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F9-4C0D-9D8B-7057324A372D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9-4C0D-9D8B-7057324A3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AF2D-633D-455A-9CDD-620ED95F682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6DA64-36A6-4195-B8A8-1C7A3F98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3980-598C-4288-A544-1B2A482CDAD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C335-74F2-46DE-A85C-09F44DE7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C335-74F2-46DE-A85C-09F44DE722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08F0C-7268-6AAA-90BC-9D5D734C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DD603-7C80-6D94-8A5F-226D721F7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6BF9A-88E0-500A-4FD3-4BA1EB8E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the Alliteration memory statements available for individual study of Acts and a means of helping each of us better study the book of 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1E20-3C0E-4CC3-8E78-D7347826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DA708-E54B-48D7-8DBE-C9417CD8331B}" type="slidenum">
              <a:rPr lang="en-US" smtClean="0">
                <a:solidFill>
                  <a:prstClr val="black"/>
                </a:solidFill>
                <a:latin typeface="Aptos" panose="02110004020202020204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26A-D571-DAC1-E2DA-393D9175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01C17-107F-BFC2-1ADD-2583EA01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389FB-1F02-530E-9B99-BE82D969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CB35-8BAB-BAA7-BE54-108E253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8DE1-0B05-F022-626D-96A4082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 userDrawn="1"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 userDrawn="1"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 userDrawn="1"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669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A014-C1BE-2507-FEEE-7FCD5234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EFBDF-F25E-9BC7-0CCB-8888E942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B50E-AF77-1B57-0148-17BED37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3BDD-8C8C-708E-4718-BF452D03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0370E-028F-613F-6EB1-2ED6D08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6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036F8-C9DB-22B9-9AE5-3C6309313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4BA74-1BB4-0F16-1524-126BEC8C9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4D2D-88FA-47D2-C95A-35EA02F4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90BD-4AA9-74F7-DB13-61E03324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1723-075A-7331-6C5B-EA2307F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33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113-10DF-A51A-E7CD-D9FF2926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48DF3-2146-5C68-D183-EB98592B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E9AD-944E-CB25-B360-C180D8C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F7AD-6B81-3386-0C3B-D13B367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2E06-A412-5ED3-5588-9C2EC3A0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2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6789-843B-A92E-9107-C9312A2C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09C3-54FC-F9BA-11D1-7D7E2FF7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B4CE-2DAD-016F-2B3D-EC539C17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5DE5-CE0B-4E54-9DF2-C73C702A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E75C-A8DD-6516-4B38-A56EFFD2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97F1-F215-981E-B8D0-8FE8B299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96087-B092-4013-FDAA-F12B8BD6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5CC2-7E20-5DBF-11B1-262A1C95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9CE2-48F2-57EB-3AFF-7313AD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C188-92DB-0615-6F83-98710A6A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9BE8-E000-AA33-0BAA-9262D14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B90C-0CED-2EA5-73B6-8BEDF369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1D849-9537-917E-89C7-A6C707C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9A74-4A8B-5802-A88B-61766733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5BAA-46DB-579E-7244-F8537B2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A4CA5-5ACF-569B-A5E6-E3FFDB28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F600-718B-DF11-704E-24E8F397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84E5F-F959-DD34-7030-5327E240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D52C2-766C-39DA-851E-5A1A6C81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8AC5A-5B69-E7F2-5C33-E2CB60A2A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7060A-2CB9-CA6F-FE90-E8EB3949E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B4240-7A53-4A08-2301-843F4A3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1CD6A-AABC-F931-3C6F-040BFB04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3155B-4BE3-D2D3-B2E7-E9A3DBD8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980-48FC-1DC6-0983-45F78A2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FFD40-E330-40F5-958F-15FE7C1F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37760-6C78-119B-B239-68A29A1D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5A84-BC7A-5DEB-DB9E-553BA570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2A95B-6CFD-F0EC-D26A-5BBF8906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81905-DA7F-EB20-9F08-26C3A05C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F9DF3-5DA1-0282-083B-952C352B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034E-7D5A-AFC4-4437-F147EE3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C8CF-D0EA-7E67-747A-B16DDC75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F31E1-6151-4AF0-7792-53EA314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A14C4-B653-3F88-8725-6B8CEB7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93A7-6B0E-32AB-4B0A-76FBA92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FF89-8642-658C-2502-539C515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9632-18FC-D4FB-A2EF-0AD84BFB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19E5-D8E8-4705-C293-9F54F532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3FBC-962B-8FF3-7939-4F68BC5E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9211-EA05-06A0-5410-E30F6AF1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4685-2425-0296-64F5-64104460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708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B2BE-2BAE-B32D-F879-4EC3D1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D9DE2-6C13-C716-8805-2187DCF8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A8A7F-F3CE-0B4F-2E2E-AE7F6B95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FC72-8050-E3BC-1A0D-C4120EA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93789-11B5-A66A-CD85-71887FF1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E9F6F-CD25-35C5-2779-331A1251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948-410E-CE48-DBBF-DC06FC7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08A6-4497-FEB6-0249-74DF76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C705-0A13-A9D1-A166-80BBF82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1AA5-8A80-F967-7760-B0D63134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A1F4-3E58-C6E3-9A93-EDD4C0FB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4D3E3-7402-5981-E4B8-81E50F79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17686-B1D8-B0C1-50C6-F32AB9A6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6BC5-4320-5057-1DBE-4BBE40EE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D09B-13EE-BE2A-7C36-CC5498D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5839A-451F-8F0E-2331-11E4261A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A472-FF34-3FB2-35CD-06064708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2AE7-A02E-A575-159A-2E64469C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9863-E542-442C-0C16-F352D1B8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75B7C-D906-5293-1EA8-103F7E10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A5C6-0F9A-57A9-854E-31EAEA6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0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6594-0687-0232-6485-C1378579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8C11-58F3-8F08-F1C1-D0F4D303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133F0-4D62-09CB-7A70-8837962D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F8C5F-93CC-0A91-72A8-C717DDDE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D771C-68C5-C20C-AD55-8C62047C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28C7-BE50-66D5-9318-CFB89196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48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F139-4EC6-60B7-8825-336DD42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40E91-1E57-DA17-3ADF-F9EAC8A8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3E15-4F6E-BF24-5C53-0DA83B1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8B35D-0422-0C6B-82B8-8DF51CA2A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8EEAC-0A49-4F98-F64B-D075538A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279B5-ADE4-7620-C83E-0A572D6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3D3A-8A55-23A4-98A0-CD7100D7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42341-3E84-715F-FF75-D7340AF3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63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BDFF-2183-58A2-318B-A920DE0C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121A-BAA1-0533-49BF-3C287DE5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8964-729B-DA86-6DB2-BFE0A78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68D82-15E2-CCAF-7A36-85599628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3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07C73-5AA6-8092-A04D-354E72B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0942F-1D73-1789-5E05-B8F72D58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C6E2A-2EDE-7EF1-00AC-77A479DB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42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66A2-4714-56CB-16C9-6C67F360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C1A2-7970-D742-0730-C4528421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3BCEB-54BF-25CC-BB8E-CF2FB1E0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93761-12A3-724F-99D0-0A9A5F50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B395B-A1A0-6F38-D124-C0B19AF5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CF092-958E-FC3F-587E-37E5AB1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99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CF76-95B1-FC82-4EB2-F5D978D7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721EE-8AE7-CC65-E284-2952B7037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92994-9DCD-B0B2-399A-6773183A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19E1F-4C4B-97E1-CE10-61EAB202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C7E4-DCAC-1945-3B2A-6B6B8A14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74AF-B566-D410-CE05-4350184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9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929AF8-409B-0B3D-9918-73BA1F1D41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31F2-2AFD-7FDD-47B2-62A77E81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66875"/>
            <a:ext cx="11077575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1694-D67D-EFFC-28DC-9C352118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07605-B0F8-4C2A-9479-717D2AFFFCF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CFDD-D09D-3EA4-1D18-D760AA52F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B6F1-9E19-D2BB-9547-AEA417862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FC305-4410-5448-72D6-884497ED1518}"/>
              </a:ext>
            </a:extLst>
          </p:cNvPr>
          <p:cNvSpPr/>
          <p:nvPr userDrawn="1"/>
        </p:nvSpPr>
        <p:spPr>
          <a:xfrm>
            <a:off x="295275" y="257175"/>
            <a:ext cx="11610975" cy="6419850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6AB93-4F9A-872A-FBAD-91E0C261EC7C}"/>
              </a:ext>
            </a:extLst>
          </p:cNvPr>
          <p:cNvSpPr txBox="1"/>
          <p:nvPr userDrawn="1"/>
        </p:nvSpPr>
        <p:spPr>
          <a:xfrm>
            <a:off x="3038476" y="276225"/>
            <a:ext cx="856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The Growth and Development</a:t>
            </a:r>
          </a:p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of the New Testament Church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09D54-E722-0D2A-D990-CEA32E837597}"/>
              </a:ext>
            </a:extLst>
          </p:cNvPr>
          <p:cNvCxnSpPr>
            <a:cxnSpLocks/>
          </p:cNvCxnSpPr>
          <p:nvPr userDrawn="1"/>
        </p:nvCxnSpPr>
        <p:spPr>
          <a:xfrm>
            <a:off x="581025" y="1543050"/>
            <a:ext cx="11077575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FB2831-457A-5B0D-383B-A1EDC98EDB16}"/>
              </a:ext>
            </a:extLst>
          </p:cNvPr>
          <p:cNvSpPr txBox="1"/>
          <p:nvPr userDrawn="1"/>
        </p:nvSpPr>
        <p:spPr>
          <a:xfrm>
            <a:off x="4381500" y="1190625"/>
            <a:ext cx="595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824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Auditorium – Acts Part 2</a:t>
            </a:r>
          </a:p>
        </p:txBody>
      </p:sp>
      <p:pic>
        <p:nvPicPr>
          <p:cNvPr id="14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07901-68A4-0A51-09A7-28066F9A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F42F-E9D3-128A-BE86-DE008E41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B576-87E8-1F3D-FCC0-CF6A8948A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C286-758D-B1B6-D7D3-DBCB837E7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EDEC-AD21-5081-928E-62CCEC48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968AC-43C0-830F-618B-B587CAD07AD3}"/>
              </a:ext>
            </a:extLst>
          </p:cNvPr>
          <p:cNvSpPr txBox="1"/>
          <p:nvPr/>
        </p:nvSpPr>
        <p:spPr>
          <a:xfrm>
            <a:off x="11003280" y="5852160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9008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At Ephesus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19:1-10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Apollos was at Corinth, Paul came to Ephesus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1-7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laid his hands upon them, and they began speaking in tongues and prophesying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6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Ephesian church increased by 12 more souls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7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spent the next 3 months speaking boldly in the synagogue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8</a:t>
            </a: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became hardened, disobedient, “speaking evil…”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9a</a:t>
            </a: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withdrew with disciples to the school of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Tyrannus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9b</a:t>
            </a: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continued for 2 years… “all who lived in Asia heard”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10</a:t>
            </a:r>
          </a:p>
        </p:txBody>
      </p:sp>
    </p:spTree>
    <p:extLst>
      <p:ext uri="{BB962C8B-B14F-4D97-AF65-F5344CB8AC3E}">
        <p14:creationId xmlns:p14="http://schemas.microsoft.com/office/powerpoint/2010/main" val="84854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6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“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Consider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30000"/>
              </a:spcAft>
              <a:buClrTx/>
              <a:buSzTx/>
              <a:buFont typeface="Calibri Light" panose="020F0302020204030204" pitchFamily="34" charset="0"/>
              <a:buAutoNum type="arabicPeriod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possession of spiritual gifts was limited, even in the 1st century 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Luke’s earlier record re: Samaria teaches people </a:t>
            </a:r>
            <a:r>
              <a:rPr kumimoji="0" lang="en-US" alt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 the Holy Spirit simply because they had been baptized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8:16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believers to possess the Holy Spirit (other than Cornelius –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10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would have required the laying on of an apostle’s hands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no apostles still alive today, there is no way one can possess spiritual gifts . A limited</a:t>
            </a:r>
            <a:r>
              <a:rPr kumimoji="0" lang="en-US" altLang="en-US" sz="27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purpose/duration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13:8b-10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en-US" sz="2700" b="1" dirty="0">
              <a:solidFill>
                <a:srgbClr val="8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67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6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Points to Consider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30000"/>
              </a:spcAft>
              <a:buClrTx/>
              <a:buSzTx/>
              <a:buFont typeface="Calibri Light" panose="020F0302020204030204" pitchFamily="34" charset="0"/>
              <a:buAutoNum type="arabicPeriod" startAt="2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 N.T. baptism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N.T. baptism must have 3						           elements to be valid/scriptural: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any one of these elements is 					          incorrect, that baptism is </a:t>
            </a:r>
            <a:r>
              <a:rPr kumimoji="0" lang="en-US" alt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				      valid, and the one who submitted					            to it is not right with Lord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Anyone should carefully consider 				               his/her baptism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121400" y="1320800"/>
          <a:ext cx="65786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24800" y="2133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REASON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315200" y="2667000"/>
            <a:ext cx="2057400" cy="1685925"/>
            <a:chOff x="6858000" y="2895600"/>
            <a:chExt cx="2057400" cy="1685329"/>
          </a:xfrm>
        </p:grpSpPr>
        <p:sp>
          <p:nvSpPr>
            <p:cNvPr id="8" name="TextBox 7"/>
            <p:cNvSpPr txBox="1"/>
            <p:nvPr/>
          </p:nvSpPr>
          <p:spPr>
            <a:xfrm>
              <a:off x="6858000" y="2895600"/>
              <a:ext cx="2057400" cy="399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Remission of sins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3257422"/>
              <a:ext cx="1447800" cy="13235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Matt 3:1-6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Mk 1:4-5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Lk 3:3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Acts 19:4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01200" y="2133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525000" y="2667000"/>
            <a:ext cx="1447800" cy="1089025"/>
            <a:chOff x="9067800" y="2895600"/>
            <a:chExt cx="1447800" cy="1088886"/>
          </a:xfrm>
        </p:grpSpPr>
        <p:sp>
          <p:nvSpPr>
            <p:cNvPr id="12" name="TextBox 11"/>
            <p:cNvSpPr txBox="1"/>
            <p:nvPr/>
          </p:nvSpPr>
          <p:spPr>
            <a:xfrm>
              <a:off x="9067800" y="2895600"/>
              <a:ext cx="1371600" cy="399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Immersion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67800" y="3276551"/>
              <a:ext cx="1447800" cy="707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Matt 3:16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Jn 3:23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15400" y="4443413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NAME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58200" y="4867275"/>
            <a:ext cx="1905000" cy="771525"/>
            <a:chOff x="8001000" y="5095219"/>
            <a:chExt cx="1905000" cy="772181"/>
          </a:xfrm>
        </p:grpSpPr>
        <p:sp>
          <p:nvSpPr>
            <p:cNvPr id="16" name="TextBox 15"/>
            <p:cNvSpPr txBox="1"/>
            <p:nvPr/>
          </p:nvSpPr>
          <p:spPr>
            <a:xfrm>
              <a:off x="8001000" y="5095219"/>
              <a:ext cx="1905000" cy="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John the Baptist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05800" y="5467010"/>
              <a:ext cx="1219200" cy="400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rPr>
                <a:t>Acts 19:3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58200" y="3733800"/>
            <a:ext cx="1905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  <a:endParaRPr lang="en-US" altLang="en-US" sz="2000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755188" y="2209800"/>
            <a:ext cx="16748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0" b="1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altLang="en-US" sz="15000" b="1">
              <a:solidFill>
                <a:srgbClr val="00B050"/>
              </a:solidFill>
              <a:latin typeface="MS Shell Dlg 2" panose="020B060403050404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43800" y="2247900"/>
            <a:ext cx="16748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0" b="1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en-US" altLang="en-US" sz="15000" b="1">
              <a:solidFill>
                <a:srgbClr val="00B050"/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0" y="62484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 Baptism Of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Acts 19</a:t>
            </a:r>
          </a:p>
        </p:txBody>
      </p:sp>
    </p:spTree>
    <p:extLst>
      <p:ext uri="{BB962C8B-B14F-4D97-AF65-F5344CB8AC3E}">
        <p14:creationId xmlns:p14="http://schemas.microsoft.com/office/powerpoint/2010/main" val="2493215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Graphic spid="5" grpId="0">
        <p:bldAsOne/>
      </p:bldGraphic>
      <p:bldP spid="6" grpId="0"/>
      <p:bldP spid="10" grpId="0"/>
      <p:bldP spid="14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6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“Applications”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Aquila &amp; Priscilla’s efforts with Apollos</a:t>
            </a:r>
            <a:endParaRPr kumimoji="0" lang="en-US" altLang="en-US" sz="29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took a public teacher aside privately, and explained the way of   the Lord more accurately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19:26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of later revelation, Priscilla also had to be mindful of her role… yet, she was involved in helping a man learn truth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Tim 2:12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Apollos also is to be commended for his apparent humble spirit, willing to be taught “more accurately”   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 12:3   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3:7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700" b="1" dirty="0">
                <a:solidFill>
                  <a:srgbClr val="800000"/>
                </a:solidFill>
                <a:latin typeface="Calibri" panose="020F0502020204030204"/>
              </a:rPr>
              <a:t>Let’s be like Aquila &amp; Priscilla and Apollos when discussing God’s word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52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85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40"/>
            <a:ext cx="10905066" cy="55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774E77-97D8-4F44-6275-BA071F86AA4D}"/>
              </a:ext>
            </a:extLst>
          </p:cNvPr>
          <p:cNvSpPr txBox="1"/>
          <p:nvPr/>
        </p:nvSpPr>
        <p:spPr>
          <a:xfrm>
            <a:off x="2743200" y="6412380"/>
            <a:ext cx="90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Eastside Curriculum   –   </a:t>
            </a:r>
            <a:r>
              <a:rPr lang="en-US" b="1" dirty="0" err="1"/>
              <a:t>Qtr</a:t>
            </a:r>
            <a:r>
              <a:rPr lang="en-US" b="1" dirty="0"/>
              <a:t> 14  (Nov. 2025  –  Jan. 2026)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F2AE0-2F9A-1AFE-1B09-D057BBD350D8}"/>
              </a:ext>
            </a:extLst>
          </p:cNvPr>
          <p:cNvSpPr txBox="1"/>
          <p:nvPr/>
        </p:nvSpPr>
        <p:spPr>
          <a:xfrm>
            <a:off x="706054" y="706052"/>
            <a:ext cx="6470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val="30614509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5CCB-F251-51C8-E099-2D7E79DE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315CD3E-4B38-5F33-F4C7-D1349837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5D3C5E31-4B9C-0B26-0D4D-2B37FB84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85" y="249245"/>
            <a:ext cx="5334000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15)	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8FD118C1-801C-00E9-E36C-F69C458A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617" y="277195"/>
            <a:ext cx="4876800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28)	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6EA27BF8-072C-14BD-E80E-D571A3F5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295" y="6341297"/>
            <a:ext cx="6347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600" b="1" i="1" dirty="0">
                <a:solidFill>
                  <a:prstClr val="white"/>
                </a:solidFill>
              </a:rPr>
              <a:t>Alliteration Memory Statements To Help Recall Chapter Content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FC0B1F-3B35-E4BC-8E62-BB86323885C5}"/>
              </a:ext>
            </a:extLst>
          </p:cNvPr>
          <p:cNvGrpSpPr/>
          <p:nvPr/>
        </p:nvGrpSpPr>
        <p:grpSpPr>
          <a:xfrm>
            <a:off x="9534605" y="4278311"/>
            <a:ext cx="2537793" cy="2054568"/>
            <a:chOff x="9534605" y="4363652"/>
            <a:chExt cx="2537793" cy="2054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1A6DF2-AE1E-3FF3-1420-6F460BE4CEFB}"/>
                </a:ext>
              </a:extLst>
            </p:cNvPr>
            <p:cNvSpPr/>
            <p:nvPr/>
          </p:nvSpPr>
          <p:spPr>
            <a:xfrm>
              <a:off x="10127850" y="4548844"/>
              <a:ext cx="1805652" cy="17014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8B538D-9225-FB08-749B-CF8E68012D07}"/>
                </a:ext>
              </a:extLst>
            </p:cNvPr>
            <p:cNvSpPr/>
            <p:nvPr/>
          </p:nvSpPr>
          <p:spPr>
            <a:xfrm>
              <a:off x="9534605" y="4363652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EB4B69-E9F5-9890-2C50-7C50E4015334}"/>
                </a:ext>
              </a:extLst>
            </p:cNvPr>
            <p:cNvSpPr/>
            <p:nvPr/>
          </p:nvSpPr>
          <p:spPr>
            <a:xfrm>
              <a:off x="9691463" y="5094781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38953C-A259-AF83-EE9F-9C912B42CF97}"/>
                </a:ext>
              </a:extLst>
            </p:cNvPr>
            <p:cNvSpPr txBox="1"/>
            <p:nvPr/>
          </p:nvSpPr>
          <p:spPr>
            <a:xfrm>
              <a:off x="10833916" y="4965536"/>
              <a:ext cx="111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C7931B-45BE-86E0-E149-877F5A860940}"/>
                </a:ext>
              </a:extLst>
            </p:cNvPr>
            <p:cNvSpPr txBox="1"/>
            <p:nvPr/>
          </p:nvSpPr>
          <p:spPr>
            <a:xfrm>
              <a:off x="10662216" y="5696662"/>
              <a:ext cx="141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ACTS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B42712-6CD2-2D4B-87B8-B4FB0C87E60A}"/>
              </a:ext>
            </a:extLst>
          </p:cNvPr>
          <p:cNvSpPr txBox="1"/>
          <p:nvPr/>
        </p:nvSpPr>
        <p:spPr>
          <a:xfrm>
            <a:off x="1206705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&amp; Appointment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F1F8-8280-2B66-E367-701F803FB5CA}"/>
              </a:ext>
            </a:extLst>
          </p:cNvPr>
          <p:cNvSpPr txBox="1"/>
          <p:nvPr/>
        </p:nvSpPr>
        <p:spPr>
          <a:xfrm>
            <a:off x="1206705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Pentecost &amp; Peter’s Preaching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16281-023C-E0FA-929C-2407B9FE2CCF}"/>
              </a:ext>
            </a:extLst>
          </p:cNvPr>
          <p:cNvSpPr txBox="1"/>
          <p:nvPr/>
        </p:nvSpPr>
        <p:spPr>
          <a:xfrm>
            <a:off x="1206705" y="105361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Lame Man &amp; Lesson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F382C-2755-B14C-A00A-6FFC33F5DF4A}"/>
              </a:ext>
            </a:extLst>
          </p:cNvPr>
          <p:cNvSpPr txBox="1"/>
          <p:nvPr/>
        </p:nvSpPr>
        <p:spPr>
          <a:xfrm>
            <a:off x="1206705" y="1460881"/>
            <a:ext cx="455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Restrained, Released, &amp; Request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27166-EBA0-D074-8000-51DB36536580}"/>
              </a:ext>
            </a:extLst>
          </p:cNvPr>
          <p:cNvSpPr txBox="1"/>
          <p:nvPr/>
        </p:nvSpPr>
        <p:spPr>
          <a:xfrm>
            <a:off x="1206705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Deception &amp; Detention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9C10C-0629-39CD-9C5C-205213CF9D37}"/>
              </a:ext>
            </a:extLst>
          </p:cNvPr>
          <p:cNvSpPr txBox="1"/>
          <p:nvPr/>
        </p:nvSpPr>
        <p:spPr>
          <a:xfrm>
            <a:off x="1206705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 Selected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FEE91-9090-EAC9-B911-D9E2807F1D8E}"/>
              </a:ext>
            </a:extLst>
          </p:cNvPr>
          <p:cNvSpPr txBox="1"/>
          <p:nvPr/>
        </p:nvSpPr>
        <p:spPr>
          <a:xfrm>
            <a:off x="1206705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Stoned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5CAD5-1BCA-1033-2794-0C1ED4D88D21}"/>
              </a:ext>
            </a:extLst>
          </p:cNvPr>
          <p:cNvSpPr txBox="1"/>
          <p:nvPr/>
        </p:nvSpPr>
        <p:spPr>
          <a:xfrm>
            <a:off x="1206705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Samaria &amp; Salvation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EB300-F842-6B89-D17D-ECDE7496ADCE}"/>
              </a:ext>
            </a:extLst>
          </p:cNvPr>
          <p:cNvSpPr txBox="1"/>
          <p:nvPr/>
        </p:nvSpPr>
        <p:spPr>
          <a:xfrm>
            <a:off x="1206705" y="348579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 Saved &amp; Dorcas Delivered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566F2-3E39-8A08-78B4-C95FCE5E3088}"/>
              </a:ext>
            </a:extLst>
          </p:cNvPr>
          <p:cNvSpPr txBox="1"/>
          <p:nvPr/>
        </p:nvSpPr>
        <p:spPr>
          <a:xfrm>
            <a:off x="1206705" y="387463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Cornelius Converted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AC255-FC26-7648-72C0-4FFEC391AC10}"/>
              </a:ext>
            </a:extLst>
          </p:cNvPr>
          <p:cNvSpPr txBox="1"/>
          <p:nvPr/>
        </p:nvSpPr>
        <p:spPr>
          <a:xfrm>
            <a:off x="1206705" y="4250889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&amp; Relief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9B483-FD61-8047-C0AA-3F7DD41BF701}"/>
              </a:ext>
            </a:extLst>
          </p:cNvPr>
          <p:cNvSpPr txBox="1"/>
          <p:nvPr/>
        </p:nvSpPr>
        <p:spPr>
          <a:xfrm>
            <a:off x="1206705" y="466344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Persecution, Peter, &amp; Pride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FA021-A950-517D-4308-A20C1FB2F718}"/>
              </a:ext>
            </a:extLst>
          </p:cNvPr>
          <p:cNvSpPr txBox="1"/>
          <p:nvPr/>
        </p:nvSpPr>
        <p:spPr>
          <a:xfrm>
            <a:off x="1206705" y="507577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Antioch to Iconium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C71E4-D780-F04C-9469-D3C824F3AFA7}"/>
              </a:ext>
            </a:extLst>
          </p:cNvPr>
          <p:cNvSpPr txBox="1"/>
          <p:nvPr/>
        </p:nvSpPr>
        <p:spPr>
          <a:xfrm>
            <a:off x="1206705" y="548833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Iconium to Antioch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E594F-0DE6-A910-A2D3-A57343E4987A}"/>
              </a:ext>
            </a:extLst>
          </p:cNvPr>
          <p:cNvSpPr txBox="1"/>
          <p:nvPr/>
        </p:nvSpPr>
        <p:spPr>
          <a:xfrm>
            <a:off x="1206705" y="590089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Disagreement &amp; Decision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D7EE5-9D7A-6D41-9D7B-4B3F2FE75475}"/>
              </a:ext>
            </a:extLst>
          </p:cNvPr>
          <p:cNvSpPr txBox="1"/>
          <p:nvPr/>
        </p:nvSpPr>
        <p:spPr>
          <a:xfrm>
            <a:off x="6485737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 Prison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45A2D-F040-0E4B-7A6C-E32BE57983D1}"/>
              </a:ext>
            </a:extLst>
          </p:cNvPr>
          <p:cNvSpPr txBox="1"/>
          <p:nvPr/>
        </p:nvSpPr>
        <p:spPr>
          <a:xfrm>
            <a:off x="6485737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Athens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7E1F89-45EA-6936-0B72-FE09F577EAEF}"/>
              </a:ext>
            </a:extLst>
          </p:cNvPr>
          <p:cNvSpPr txBox="1"/>
          <p:nvPr/>
        </p:nvSpPr>
        <p:spPr>
          <a:xfrm>
            <a:off x="6485737" y="107726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Achaia, Antioch, &amp; Apollos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DCCD6A-7799-65B3-1E11-E94544D0C866}"/>
              </a:ext>
            </a:extLst>
          </p:cNvPr>
          <p:cNvSpPr txBox="1"/>
          <p:nvPr/>
        </p:nvSpPr>
        <p:spPr>
          <a:xfrm>
            <a:off x="6485737" y="1460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Re-baptism, Repentance, &amp; Riot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00F77A-21F2-2D56-86B8-04FD071DBF57}"/>
              </a:ext>
            </a:extLst>
          </p:cNvPr>
          <p:cNvSpPr txBox="1"/>
          <p:nvPr/>
        </p:nvSpPr>
        <p:spPr>
          <a:xfrm>
            <a:off x="6485737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Macedonia &amp; Miletus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1CDAD9-BD8E-6332-42FF-B5FDDC7387EC}"/>
              </a:ext>
            </a:extLst>
          </p:cNvPr>
          <p:cNvSpPr txBox="1"/>
          <p:nvPr/>
        </p:nvSpPr>
        <p:spPr>
          <a:xfrm>
            <a:off x="6485737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 &amp; Jewish Mob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096F66-5270-7F0E-1D11-817A0CA61486}"/>
              </a:ext>
            </a:extLst>
          </p:cNvPr>
          <p:cNvSpPr txBox="1"/>
          <p:nvPr/>
        </p:nvSpPr>
        <p:spPr>
          <a:xfrm>
            <a:off x="6485737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Rejection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16C6AF-E6C3-18EE-BD9A-9FAC8912765B}"/>
              </a:ext>
            </a:extLst>
          </p:cNvPr>
          <p:cNvSpPr txBox="1"/>
          <p:nvPr/>
        </p:nvSpPr>
        <p:spPr>
          <a:xfrm>
            <a:off x="6485737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&amp; Conspiracy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51137D-60DE-5588-4BE3-5680069D16F3}"/>
              </a:ext>
            </a:extLst>
          </p:cNvPr>
          <p:cNvSpPr txBox="1"/>
          <p:nvPr/>
        </p:nvSpPr>
        <p:spPr>
          <a:xfrm>
            <a:off x="6485737" y="351118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Caesarean Confinement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08EBB7-188A-B8F5-B7EA-D206ABE9A1C5}"/>
              </a:ext>
            </a:extLst>
          </p:cNvPr>
          <p:cNvSpPr txBox="1"/>
          <p:nvPr/>
        </p:nvSpPr>
        <p:spPr>
          <a:xfrm>
            <a:off x="6485737" y="3908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Appeal &amp; Agrippa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584533-82C5-022B-DE5D-40C1F3DE229E}"/>
              </a:ext>
            </a:extLst>
          </p:cNvPr>
          <p:cNvSpPr txBox="1"/>
          <p:nvPr/>
        </p:nvSpPr>
        <p:spPr>
          <a:xfrm>
            <a:off x="6485737" y="4320163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Ridicule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FED6AF-40E7-A170-AE13-90D2511E52FF}"/>
              </a:ext>
            </a:extLst>
          </p:cNvPr>
          <p:cNvSpPr txBox="1"/>
          <p:nvPr/>
        </p:nvSpPr>
        <p:spPr>
          <a:xfrm>
            <a:off x="6485737" y="471858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Marooned On Malta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21957C-C35F-F536-6D38-120A98EA02A6}"/>
              </a:ext>
            </a:extLst>
          </p:cNvPr>
          <p:cNvSpPr txBox="1"/>
          <p:nvPr/>
        </p:nvSpPr>
        <p:spPr>
          <a:xfrm>
            <a:off x="6485737" y="511898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Rescued To Rome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Begins The 3rd Journey In Galatia &amp; Phrygia    </a:t>
            </a: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18:23</a:t>
            </a:r>
            <a:endParaRPr kumimoji="0" lang="en-US" altLang="en-US" sz="2700" b="1" i="1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spending some time in Antioch, Paul departs on his 3rd journey… he travels the same territory he visited on his first 2 journeys</a:t>
            </a:r>
            <a:endParaRPr kumimoji="0" lang="en-US" altLang="en-US" sz="29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doubt, this would have included churches previously planted in Derbe, Lystra, Iconium, and Antioch (Pisidia)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How good it must have been for those brethren to see Paul again, 			and for him to be with &amp; strengthen them!!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general time-line data to consider: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1st journey was approx. A.D. 44/45 to A.D. 48/49    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(Acts 13-14)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2nd journey was approx. A.D. 50-51 to A.D. 52-53    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(Acts 15-18)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3rd journey begins approx. A.D. 53/54 to A.D. 58-59    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(Acts 18-21)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0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081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Apollos At Ephesus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18:24-26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description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24-25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Jew born in Alexandria (Egypt)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eloquent man  </a:t>
            </a:r>
            <a:r>
              <a:rPr kumimoji="0" lang="en-US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en-US" alt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logios</a:t>
            </a:r>
            <a:r>
              <a:rPr kumimoji="0" lang="en-US" alt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“Learned; a man of letters, skilled in literature &amp; the arts, esp. versed in 		  history and antiquities; skilled in speech”   </a:t>
            </a: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[Thayer, pp. 379-380]</a:t>
            </a:r>
            <a:endParaRPr kumimoji="0" lang="en-US" altLang="en-US" sz="25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Remember, the Septuagint was translated in Alexandria in 200 B.C.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Not an apostle “led (guided) into all truth”   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Jn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16:13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Mighty in the Scriptures         excelling in knowledge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Instructed in the way of the Lord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Fervent in spirit         on fire; to boil with heat; to be zealous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78568" y="5410200"/>
            <a:ext cx="304800" cy="0"/>
          </a:xfrm>
          <a:prstGeom prst="straightConnector1">
            <a:avLst/>
          </a:prstGeom>
          <a:noFill/>
          <a:ln w="38100" cap="flat" cmpd="sng" algn="ctr">
            <a:solidFill>
              <a:srgbClr val="3E1F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3872247" y="6324600"/>
            <a:ext cx="304800" cy="0"/>
          </a:xfrm>
          <a:prstGeom prst="straightConnector1">
            <a:avLst/>
          </a:prstGeom>
          <a:noFill/>
          <a:ln w="38100" cap="flat" cmpd="sng" algn="ctr">
            <a:solidFill>
              <a:srgbClr val="3E1F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685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Apollos At Ephesus    </a:t>
            </a: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18:24-26</a:t>
            </a:r>
            <a:endParaRPr kumimoji="0" lang="en-US" altLang="en-US" sz="2700" b="1" i="1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description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24-25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Instructed in the way of the Lord</a:t>
            </a:r>
            <a:endParaRPr kumimoji="0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Spoke accurately the things concerning Jesus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…still misinformed         only acquainted with the baptism of John</a:t>
            </a: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efforts in the synagogue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26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needed assistance as he was publicly teaching boldly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Fortunately, Paul had left Aquila &amp; Priscilla in Ephesus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19</a:t>
            </a:r>
            <a:endParaRPr kumimoji="0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took him aside and “…explained to him the way of God more accurately”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05400" y="3810000"/>
            <a:ext cx="304800" cy="0"/>
          </a:xfrm>
          <a:prstGeom prst="straightConnector1">
            <a:avLst/>
          </a:prstGeom>
          <a:noFill/>
          <a:ln w="38100" cap="flat" cmpd="sng" algn="ctr">
            <a:solidFill>
              <a:srgbClr val="3E1F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6853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Apollos At Corinth    </a:t>
            </a: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18:27-28</a:t>
            </a:r>
            <a:endParaRPr kumimoji="0" lang="en-US" altLang="en-US" sz="2700" b="1" i="1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wanted to cross over to Corinth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27a</a:t>
            </a: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brethren encouraged him to that work…they wrote a letter to the Corinthian church to welcome him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27b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Ephesus having “brethren” is largely attributable to Aquila &amp; Priscilla… remember, Paul had not stayed long on his previous visit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20-21</a:t>
            </a:r>
            <a:endParaRPr kumimoji="0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work in Corinth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27c-28 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“helped greatly” those who had believed through grace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“powerfully refuted” the Jews publicly, demonstrating from the Scriptures that Jesus is the Christ </a:t>
            </a: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(Messiah)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must have been Paul’s later reference re: Apollos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3:1-6   4:6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41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8751" b="5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985679" y="5125791"/>
            <a:ext cx="1206321" cy="6439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79358" y="4649273"/>
            <a:ext cx="1206321" cy="6439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79358" y="4037526"/>
            <a:ext cx="1206321" cy="6439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15211" y="2975018"/>
            <a:ext cx="1502535" cy="79849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1310" y="4037526"/>
            <a:ext cx="1502535" cy="79849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6853" y="3734870"/>
            <a:ext cx="1502535" cy="79849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8198" y="2967335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63128" y="3374263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At Ephesus    </a:t>
            </a: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19:1-10</a:t>
            </a:r>
            <a:endParaRPr kumimoji="0" lang="en-US" altLang="en-US" sz="2700" b="1" i="1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Apollos was at Corinth, Paul came to Ephesus    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1-7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found “disciples”         of John, not of Jesus Christ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1b</a:t>
            </a:r>
            <a:endParaRPr kumimoji="0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Obviously because of Apollos’ previous teaching   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18:25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questions them re: their reception of the Holy Spirit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2a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–	His question is best understood in light of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6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8:16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knew nothing of the Holy Spirit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2b</a:t>
            </a:r>
          </a:p>
          <a:p>
            <a:pPr marL="854075" marR="0" lvl="1" indent="-396875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follows up with a question about their baptism    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vv. 3-5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–	He taught them the difference between the baptisms of John &amp; Jesus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–	Upon hearing this, they were baptized in the name of the Lord Jesus		         </a:t>
            </a:r>
            <a:r>
              <a:rPr kumimoji="0" lang="en-US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1 and only N.T. baptism  –  </a:t>
            </a: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4:5</a:t>
            </a:r>
            <a:r>
              <a:rPr kumimoji="0" lang="en-US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n-US" altLang="en-US" sz="25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48200" y="2895600"/>
            <a:ext cx="304800" cy="0"/>
          </a:xfrm>
          <a:prstGeom prst="straightConnector1">
            <a:avLst/>
          </a:prstGeom>
          <a:noFill/>
          <a:ln w="38100" cap="flat" cmpd="sng" algn="ctr">
            <a:solidFill>
              <a:srgbClr val="3E1F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4419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9536</TotalTime>
  <Words>1303</Words>
  <Application>Microsoft Office PowerPoint</Application>
  <PresentationFormat>Widescreen</PresentationFormat>
  <Paragraphs>157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MS Shell Dlg 2</vt:lpstr>
      <vt:lpstr>Tahoma</vt:lpstr>
      <vt:lpstr>Times New Roman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Container Solutions</dc:creator>
  <cp:lastModifiedBy>Calvert, Craig</cp:lastModifiedBy>
  <cp:revision>276</cp:revision>
  <cp:lastPrinted>2025-03-11T19:28:34Z</cp:lastPrinted>
  <dcterms:created xsi:type="dcterms:W3CDTF">2024-09-11T21:12:31Z</dcterms:created>
  <dcterms:modified xsi:type="dcterms:W3CDTF">2025-11-26T19:35:16Z</dcterms:modified>
</cp:coreProperties>
</file>